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15122525"/>
  <p:notesSz cx="6807200" cy="9939338"/>
  <p:defaultTextStyle>
    <a:defPPr>
      <a:defRPr lang="ja-JP"/>
    </a:defPPr>
    <a:lvl1pPr marL="0" algn="l" defTabSz="14751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1pPr>
    <a:lvl2pPr marL="737564" algn="l" defTabSz="14751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2pPr>
    <a:lvl3pPr marL="1475128" algn="l" defTabSz="14751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3pPr>
    <a:lvl4pPr marL="2212693" algn="l" defTabSz="14751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4pPr>
    <a:lvl5pPr marL="2950257" algn="l" defTabSz="14751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5pPr>
    <a:lvl6pPr marL="3687821" algn="l" defTabSz="14751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6pPr>
    <a:lvl7pPr marL="4425385" algn="l" defTabSz="14751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7pPr>
    <a:lvl8pPr marL="5162949" algn="l" defTabSz="14751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8pPr>
    <a:lvl9pPr marL="5900513" algn="l" defTabSz="14751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461" y="-2654"/>
      </p:cViewPr>
      <p:guideLst>
        <p:guide orient="horz" pos="4763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2005" y="4697788"/>
            <a:ext cx="9089390" cy="324154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4010" y="8569431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5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50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7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53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62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00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4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32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2715" y="605605"/>
            <a:ext cx="2406015" cy="1290315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4670" y="605605"/>
            <a:ext cx="7039822" cy="1290315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102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017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4705" y="9717624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4705" y="6409574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56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512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269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5025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782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538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6294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0051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501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4670" y="3528592"/>
            <a:ext cx="4722918" cy="9980167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35812" y="3528592"/>
            <a:ext cx="4722918" cy="9980167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461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564" indent="0">
              <a:buNone/>
              <a:defRPr sz="3200" b="1"/>
            </a:lvl2pPr>
            <a:lvl3pPr marL="1475128" indent="0">
              <a:buNone/>
              <a:defRPr sz="2900" b="1"/>
            </a:lvl3pPr>
            <a:lvl4pPr marL="2212693" indent="0">
              <a:buNone/>
              <a:defRPr sz="2500" b="1"/>
            </a:lvl4pPr>
            <a:lvl5pPr marL="2950257" indent="0">
              <a:buNone/>
              <a:defRPr sz="2500" b="1"/>
            </a:lvl5pPr>
            <a:lvl6pPr marL="3687821" indent="0">
              <a:buNone/>
              <a:defRPr sz="2500" b="1"/>
            </a:lvl6pPr>
            <a:lvl7pPr marL="4425385" indent="0">
              <a:buNone/>
              <a:defRPr sz="2500" b="1"/>
            </a:lvl7pPr>
            <a:lvl8pPr marL="5162949" indent="0">
              <a:buNone/>
              <a:defRPr sz="2500" b="1"/>
            </a:lvl8pPr>
            <a:lvl9pPr marL="5900513" indent="0">
              <a:buNone/>
              <a:defRPr sz="25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32101" y="3385066"/>
            <a:ext cx="4726630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564" indent="0">
              <a:buNone/>
              <a:defRPr sz="3200" b="1"/>
            </a:lvl2pPr>
            <a:lvl3pPr marL="1475128" indent="0">
              <a:buNone/>
              <a:defRPr sz="2900" b="1"/>
            </a:lvl3pPr>
            <a:lvl4pPr marL="2212693" indent="0">
              <a:buNone/>
              <a:defRPr sz="2500" b="1"/>
            </a:lvl4pPr>
            <a:lvl5pPr marL="2950257" indent="0">
              <a:buNone/>
              <a:defRPr sz="2500" b="1"/>
            </a:lvl5pPr>
            <a:lvl6pPr marL="3687821" indent="0">
              <a:buNone/>
              <a:defRPr sz="2500" b="1"/>
            </a:lvl6pPr>
            <a:lvl7pPr marL="4425385" indent="0">
              <a:buNone/>
              <a:defRPr sz="2500" b="1"/>
            </a:lvl7pPr>
            <a:lvl8pPr marL="5162949" indent="0">
              <a:buNone/>
              <a:defRPr sz="2500" b="1"/>
            </a:lvl8pPr>
            <a:lvl9pPr marL="5900513" indent="0">
              <a:buNone/>
              <a:defRPr sz="25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32101" y="4795800"/>
            <a:ext cx="4726630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08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70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07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2" y="602101"/>
            <a:ext cx="3518055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80823" y="602103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4672" y="3164531"/>
            <a:ext cx="3518055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564" indent="0">
              <a:buNone/>
              <a:defRPr sz="2000"/>
            </a:lvl2pPr>
            <a:lvl3pPr marL="1475128" indent="0">
              <a:buNone/>
              <a:defRPr sz="1600"/>
            </a:lvl3pPr>
            <a:lvl4pPr marL="2212693" indent="0">
              <a:buNone/>
              <a:defRPr sz="1500"/>
            </a:lvl4pPr>
            <a:lvl5pPr marL="2950257" indent="0">
              <a:buNone/>
              <a:defRPr sz="1500"/>
            </a:lvl5pPr>
            <a:lvl6pPr marL="3687821" indent="0">
              <a:buNone/>
              <a:defRPr sz="1500"/>
            </a:lvl6pPr>
            <a:lvl7pPr marL="4425385" indent="0">
              <a:buNone/>
              <a:defRPr sz="1500"/>
            </a:lvl7pPr>
            <a:lvl8pPr marL="5162949" indent="0">
              <a:buNone/>
              <a:defRPr sz="1500"/>
            </a:lvl8pPr>
            <a:lvl9pPr marL="5900513" indent="0">
              <a:buNone/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11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981" y="10585769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95981" y="1351225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564" indent="0">
              <a:buNone/>
              <a:defRPr sz="4500"/>
            </a:lvl2pPr>
            <a:lvl3pPr marL="1475128" indent="0">
              <a:buNone/>
              <a:defRPr sz="3900"/>
            </a:lvl3pPr>
            <a:lvl4pPr marL="2212693" indent="0">
              <a:buNone/>
              <a:defRPr sz="3200"/>
            </a:lvl4pPr>
            <a:lvl5pPr marL="2950257" indent="0">
              <a:buNone/>
              <a:defRPr sz="3200"/>
            </a:lvl5pPr>
            <a:lvl6pPr marL="3687821" indent="0">
              <a:buNone/>
              <a:defRPr sz="3200"/>
            </a:lvl6pPr>
            <a:lvl7pPr marL="4425385" indent="0">
              <a:buNone/>
              <a:defRPr sz="3200"/>
            </a:lvl7pPr>
            <a:lvl8pPr marL="5162949" indent="0">
              <a:buNone/>
              <a:defRPr sz="3200"/>
            </a:lvl8pPr>
            <a:lvl9pPr marL="5900513" indent="0">
              <a:buNone/>
              <a:defRPr sz="3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95981" y="11835479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564" indent="0">
              <a:buNone/>
              <a:defRPr sz="2000"/>
            </a:lvl2pPr>
            <a:lvl3pPr marL="1475128" indent="0">
              <a:buNone/>
              <a:defRPr sz="1600"/>
            </a:lvl3pPr>
            <a:lvl4pPr marL="2212693" indent="0">
              <a:buNone/>
              <a:defRPr sz="1500"/>
            </a:lvl4pPr>
            <a:lvl5pPr marL="2950257" indent="0">
              <a:buNone/>
              <a:defRPr sz="1500"/>
            </a:lvl5pPr>
            <a:lvl6pPr marL="3687821" indent="0">
              <a:buNone/>
              <a:defRPr sz="1500"/>
            </a:lvl6pPr>
            <a:lvl7pPr marL="4425385" indent="0">
              <a:buNone/>
              <a:defRPr sz="1500"/>
            </a:lvl7pPr>
            <a:lvl8pPr marL="5162949" indent="0">
              <a:buNone/>
              <a:defRPr sz="1500"/>
            </a:lvl8pPr>
            <a:lvl9pPr marL="5900513" indent="0">
              <a:buNone/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50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670" y="605603"/>
            <a:ext cx="9624060" cy="2520421"/>
          </a:xfrm>
          <a:prstGeom prst="rect">
            <a:avLst/>
          </a:prstGeom>
        </p:spPr>
        <p:txBody>
          <a:bodyPr vert="horz" lIns="147513" tIns="73756" rIns="147513" bIns="73756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70" y="3528592"/>
            <a:ext cx="9624060" cy="9980167"/>
          </a:xfrm>
          <a:prstGeom prst="rect">
            <a:avLst/>
          </a:prstGeom>
        </p:spPr>
        <p:txBody>
          <a:bodyPr vert="horz" lIns="147513" tIns="73756" rIns="147513" bIns="73756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670" y="14016342"/>
            <a:ext cx="2495127" cy="805134"/>
          </a:xfrm>
          <a:prstGeom prst="rect">
            <a:avLst/>
          </a:prstGeom>
        </p:spPr>
        <p:txBody>
          <a:bodyPr vert="horz" lIns="147513" tIns="73756" rIns="147513" bIns="7375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67C0B-4E18-410A-8439-09ED85D9FFA3}" type="datetimeFigureOut">
              <a:rPr kumimoji="1" lang="ja-JP" altLang="en-US" smtClean="0"/>
              <a:t>2025/5/14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653579" y="14016342"/>
            <a:ext cx="3386243" cy="805134"/>
          </a:xfrm>
          <a:prstGeom prst="rect">
            <a:avLst/>
          </a:prstGeom>
        </p:spPr>
        <p:txBody>
          <a:bodyPr vert="horz" lIns="147513" tIns="73756" rIns="147513" bIns="7375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3603" y="14016342"/>
            <a:ext cx="2495127" cy="805134"/>
          </a:xfrm>
          <a:prstGeom prst="rect">
            <a:avLst/>
          </a:prstGeom>
        </p:spPr>
        <p:txBody>
          <a:bodyPr vert="horz" lIns="147513" tIns="73756" rIns="147513" bIns="7375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CE2A4-35A3-40EB-A845-56F26A8C0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77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5128" rtl="0" eaLnBrk="1" latinLnBrk="0" hangingPunct="1">
        <a:spcBef>
          <a:spcPct val="0"/>
        </a:spcBef>
        <a:buNone/>
        <a:defRPr kumimoji="1"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173" indent="-553173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8542" indent="-460978" algn="l" defTabSz="1475128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3910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81475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9039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6603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4167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31731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9296" indent="-368782" algn="l" defTabSz="14751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751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564" algn="l" defTabSz="14751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5128" algn="l" defTabSz="14751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693" algn="l" defTabSz="14751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50257" algn="l" defTabSz="14751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821" algn="l" defTabSz="14751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5385" algn="l" defTabSz="14751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62949" algn="l" defTabSz="14751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900513" algn="l" defTabSz="14751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2562A50-E57D-454D-A6D7-B4594BAAE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720" y="8065318"/>
            <a:ext cx="1905266" cy="1905266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919" y="8365494"/>
            <a:ext cx="4461051" cy="4901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32201" y="764320"/>
            <a:ext cx="8731287" cy="799590"/>
          </a:xfrm>
        </p:spPr>
        <p:txBody>
          <a:bodyPr>
            <a:noAutofit/>
          </a:bodyPr>
          <a:lstStyle/>
          <a:p>
            <a:r>
              <a:rPr lang="ja-JP" altLang="ja-JP" sz="4400" spc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夏休み親子</a:t>
            </a:r>
            <a:r>
              <a:rPr lang="en-US" altLang="ja-JP" sz="4400" spc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計量</a:t>
            </a:r>
            <a:r>
              <a:rPr lang="ja-JP" altLang="ja-JP" sz="4400" spc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教室</a:t>
            </a:r>
            <a:endParaRPr lang="ja-JP" altLang="en-US" sz="4400" spc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53641" y="1622082"/>
            <a:ext cx="10081119" cy="34542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7513" tIns="73756" rIns="147513" bIns="73756" spcCol="0" rtlCol="0" anchor="ctr"/>
          <a:lstStyle/>
          <a:p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みなさんは「</a:t>
            </a:r>
            <a:r>
              <a:rPr lang="en-US" altLang="ja-JP" sz="15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計量</a:t>
            </a: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」という言葉を聞いたことはあります</a:t>
            </a:r>
            <a:r>
              <a:rPr lang="ja-JP" altLang="en-US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</a:t>
            </a: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？</a:t>
            </a:r>
          </a:p>
          <a:p>
            <a:pPr>
              <a:spcBef>
                <a:spcPts val="691"/>
              </a:spcBef>
            </a:pP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体温をはかったり、身体測定で身長や体重をはかったり、お店で売っているお肉に重さが書かれていたり。</a:t>
            </a:r>
            <a:endParaRPr lang="en-US" altLang="ja-JP" sz="15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これらは全て「</a:t>
            </a:r>
            <a:r>
              <a:rPr lang="en-US" altLang="ja-JP" sz="15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計量</a:t>
            </a: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」なんです。こんなに身近にあるのに、ふだんはあまり気にしてませんよね。</a:t>
            </a:r>
          </a:p>
          <a:p>
            <a:pPr>
              <a:spcBef>
                <a:spcPts val="691"/>
              </a:spcBef>
            </a:pP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でも、ちょっと考えてみてください。もし「</a:t>
            </a:r>
            <a:r>
              <a:rPr lang="en-US" altLang="ja-JP" sz="15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計量</a:t>
            </a: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」がなかったら。</a:t>
            </a:r>
          </a:p>
          <a:p>
            <a:pPr>
              <a:spcBef>
                <a:spcPts val="691"/>
              </a:spcBef>
            </a:pP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風邪でちょっと熱っぽいけど、熱があるのかどうかわかりません。</a:t>
            </a:r>
            <a:endParaRPr lang="en-US" altLang="ja-JP" sz="15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去年とくらべて、どのくらい背が伸びたのかもわかりません。</a:t>
            </a:r>
          </a:p>
          <a:p>
            <a:pPr>
              <a:spcBef>
                <a:spcPts val="691"/>
              </a:spcBef>
            </a:pP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今まであたり前のようにわかっていたことがわからなくなり、ふだんの生活が、とても不便に感じられるでしょう。</a:t>
            </a:r>
          </a:p>
          <a:p>
            <a:pPr>
              <a:spcBef>
                <a:spcPts val="691"/>
              </a:spcBef>
            </a:pP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私たち</a:t>
            </a:r>
            <a:r>
              <a:rPr lang="en-US" altLang="ja-JP" sz="15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大阪府計量検定所</a:t>
            </a: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</a:t>
            </a:r>
            <a:r>
              <a:rPr lang="en-US" altLang="ja-JP" sz="15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大阪府計量協会</a:t>
            </a: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では、こんな皆さんの身近にある「</a:t>
            </a:r>
            <a:r>
              <a:rPr lang="en-US" altLang="ja-JP" sz="15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計量</a:t>
            </a: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」が</a:t>
            </a:r>
            <a:endParaRPr lang="en-US" altLang="ja-JP" sz="15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691"/>
              </a:spcBef>
            </a:pP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正しく行われているかどうか検査する仕事をしています。</a:t>
            </a:r>
          </a:p>
          <a:p>
            <a:pPr>
              <a:spcBef>
                <a:spcPts val="691"/>
              </a:spcBef>
            </a:pP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「夏休み親子</a:t>
            </a:r>
            <a:r>
              <a:rPr lang="en-US" altLang="ja-JP" sz="15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計量</a:t>
            </a: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教室」に参加して、「</a:t>
            </a:r>
            <a:r>
              <a:rPr lang="en-US" altLang="ja-JP" sz="15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計量</a:t>
            </a:r>
            <a:r>
              <a:rPr lang="ja-JP" altLang="ja-JP" sz="15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」をもっともっと身近に感じてみませんか？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315561" y="4914005"/>
            <a:ext cx="10157280" cy="271926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47513" tIns="41483" rIns="147513" bIns="7375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ja-JP" altLang="en-US" sz="1300" b="1" kern="0" spc="379" dirty="0">
                <a:solidFill>
                  <a:srgbClr val="000000"/>
                </a:solidFill>
                <a:ea typeface="HG丸ｺﾞｼｯｸM-PRO"/>
                <a:cs typeface="Times New Roman"/>
              </a:rPr>
              <a:t>開催日時</a:t>
            </a:r>
            <a:r>
              <a:rPr lang="ja-JP" altLang="en-US" sz="1300" b="1" kern="100" spc="379" dirty="0">
                <a:ea typeface="ＭＳ 明朝"/>
                <a:cs typeface="Times New Roman"/>
              </a:rPr>
              <a:t>　</a:t>
            </a:r>
            <a:r>
              <a:rPr lang="ja-JP" altLang="en-US" sz="1300" kern="1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第 １ 回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7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月　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29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日（火）午前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9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時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30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分 ～ 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12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時　　</a:t>
            </a:r>
            <a:r>
              <a:rPr lang="ja-JP" altLang="en-US" sz="1300" kern="1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第 ２ 回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7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月　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29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日（火）午後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1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時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30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分 ～ 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4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時</a:t>
            </a:r>
            <a:endParaRPr lang="en-US" altLang="ja-JP" sz="1300" kern="1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417075" algn="just">
              <a:tabLst>
                <a:tab pos="1447800" algn="l"/>
                <a:tab pos="4572000" algn="l"/>
                <a:tab pos="5586413" algn="l"/>
              </a:tabLst>
            </a:pPr>
            <a:r>
              <a:rPr lang="ja-JP" altLang="en-US" sz="1300" kern="1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　　　　　　第 ３ 回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7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月　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31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日（木）午前</a:t>
            </a:r>
            <a:r>
              <a:rPr 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9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時</a:t>
            </a:r>
            <a:r>
              <a:rPr 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30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分 ～ </a:t>
            </a:r>
            <a:r>
              <a:rPr 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12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時　　</a:t>
            </a:r>
            <a:r>
              <a:rPr lang="ja-JP" altLang="en-US" sz="1300" kern="1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/>
              </a:rPr>
              <a:t>第 ４ 回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7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月　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31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日（木）午後</a:t>
            </a:r>
            <a:r>
              <a:rPr 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1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時</a:t>
            </a:r>
            <a:r>
              <a:rPr 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30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分 ～ </a:t>
            </a:r>
            <a:r>
              <a:rPr 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4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時</a:t>
            </a:r>
            <a:endParaRPr lang="ja-JP" altLang="en-US" sz="13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417075" algn="just"/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　　　定員は各回</a:t>
            </a:r>
            <a:r>
              <a:rPr 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10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組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30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名とし、保護者</a:t>
            </a:r>
            <a:r>
              <a:rPr 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1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名と小学生の児童２名までを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1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組とさせていただきます。</a:t>
            </a:r>
            <a:endParaRPr lang="en-US" altLang="ja-JP" sz="1300" kern="1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>
              <a:spcBef>
                <a:spcPts val="968"/>
              </a:spcBef>
            </a:pPr>
            <a:r>
              <a:rPr lang="ja-JP" altLang="en-US" sz="1300" b="1" kern="0" spc="379" dirty="0">
                <a:solidFill>
                  <a:srgbClr val="000000"/>
                </a:solidFill>
                <a:ea typeface="HG丸ｺﾞｼｯｸM-PRO"/>
                <a:cs typeface="Times New Roman"/>
              </a:rPr>
              <a:t>開催内容　・</a:t>
            </a:r>
            <a:r>
              <a:rPr lang="ja-JP" altLang="ja-JP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計量のビデオ鑑賞とおはなし</a:t>
            </a:r>
            <a:endParaRPr lang="ja-JP" altLang="ja-JP" sz="1300" kern="100" dirty="0">
              <a:ea typeface="ＭＳ 明朝"/>
              <a:cs typeface="Times New Roman"/>
            </a:endParaRPr>
          </a:p>
          <a:p>
            <a:pPr marL="724393"/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　　・</a:t>
            </a:r>
            <a:r>
              <a:rPr lang="ja-JP" altLang="ja-JP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てんびんキットの製作</a:t>
            </a:r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（製作後、キットはお持ち帰りいただけます。）</a:t>
            </a:r>
            <a:endParaRPr lang="ja-JP" altLang="ja-JP" sz="1300" kern="100" dirty="0">
              <a:ea typeface="ＭＳ 明朝"/>
              <a:cs typeface="Times New Roman"/>
            </a:endParaRPr>
          </a:p>
          <a:p>
            <a:pPr marL="724393"/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　　・</a:t>
            </a:r>
            <a:r>
              <a:rPr lang="ja-JP" altLang="ja-JP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大阪府計量検定所の施設見学</a:t>
            </a:r>
            <a:endParaRPr lang="ja-JP" altLang="ja-JP" sz="1300" kern="100" dirty="0">
              <a:ea typeface="ＭＳ 明朝"/>
              <a:cs typeface="Times New Roman"/>
            </a:endParaRPr>
          </a:p>
          <a:p>
            <a:pPr marL="900004">
              <a:buSzPts val="1050"/>
            </a:pP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※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主に小学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</a:t>
            </a:r>
            <a:r>
              <a:rPr lang="ja-JP" altLang="en-US" sz="1300" kern="100" dirty="0" err="1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、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4</a:t>
            </a:r>
            <a:r>
              <a:rPr lang="ja-JP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年生を対象とした内容ですが、小学生のお子様でしたら何年生でも参加いただけます。</a:t>
            </a:r>
            <a:endParaRPr lang="en-US" altLang="ja-JP" sz="1300" kern="1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>
              <a:spcBef>
                <a:spcPts val="968"/>
              </a:spcBef>
            </a:pPr>
            <a:r>
              <a:rPr lang="ja-JP" altLang="ja-JP" sz="1300" b="1" kern="0" spc="380" dirty="0">
                <a:solidFill>
                  <a:srgbClr val="000000"/>
                </a:solidFill>
                <a:ea typeface="HG丸ｺﾞｼｯｸM-PRO"/>
                <a:cs typeface="Times New Roman"/>
              </a:rPr>
              <a:t>参加資格</a:t>
            </a:r>
            <a:r>
              <a:rPr lang="ja-JP" altLang="ja-JP" sz="1300" b="1" kern="0" dirty="0">
                <a:solidFill>
                  <a:srgbClr val="000000"/>
                </a:solidFill>
                <a:ea typeface="HG丸ｺﾞｼｯｸM-PRO"/>
                <a:cs typeface="Times New Roman"/>
              </a:rPr>
              <a:t>　</a:t>
            </a:r>
            <a:r>
              <a:rPr lang="ja-JP" altLang="ja-JP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大阪府内</a:t>
            </a:r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在住又は大阪府内</a:t>
            </a:r>
            <a:r>
              <a:rPr lang="ja-JP" altLang="ja-JP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の小学校に在学中の児童とその保護者</a:t>
            </a:r>
            <a:endParaRPr lang="en-US" altLang="ja-JP" sz="1300" kern="100" dirty="0">
              <a:solidFill>
                <a:srgbClr val="000000"/>
              </a:solidFill>
              <a:ea typeface="HG丸ｺﾞｼｯｸM-PRO"/>
              <a:cs typeface="Times New Roman"/>
            </a:endParaRPr>
          </a:p>
          <a:p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                   </a:t>
            </a:r>
            <a:r>
              <a:rPr lang="en-US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※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小学生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以外の</a:t>
            </a:r>
            <a:r>
              <a:rPr lang="ja-JP" altLang="ja-JP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お子</a:t>
            </a:r>
            <a:r>
              <a:rPr lang="ja-JP" altLang="ja-JP" sz="1300" kern="1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様</a:t>
            </a:r>
            <a:r>
              <a:rPr lang="ja-JP" altLang="en-US" sz="1300" kern="1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はご参加</a:t>
            </a:r>
            <a:r>
              <a:rPr lang="ja-JP" altLang="en-US" sz="13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いただけません。ご了承ください。</a:t>
            </a:r>
            <a:r>
              <a:rPr lang="ja-JP" altLang="en-US" sz="1300" kern="100" dirty="0">
                <a:solidFill>
                  <a:schemeClr val="tx1"/>
                </a:solidFill>
                <a:ea typeface="ＭＳ 明朝"/>
                <a:cs typeface="Times New Roman"/>
              </a:rPr>
              <a:t> </a:t>
            </a:r>
            <a:endParaRPr lang="ja-JP" altLang="ja-JP" sz="1300" kern="100" dirty="0">
              <a:solidFill>
                <a:schemeClr val="tx1"/>
              </a:solidFill>
              <a:ea typeface="ＭＳ 明朝"/>
              <a:cs typeface="Times New Roman"/>
            </a:endParaRPr>
          </a:p>
          <a:p>
            <a:pPr>
              <a:spcBef>
                <a:spcPts val="968"/>
              </a:spcBef>
            </a:pPr>
            <a:r>
              <a:rPr lang="ja-JP" altLang="ja-JP" sz="1300" b="1" kern="0" spc="1100" dirty="0">
                <a:solidFill>
                  <a:srgbClr val="000000"/>
                </a:solidFill>
                <a:ea typeface="HG丸ｺﾞｼｯｸM-PRO"/>
                <a:cs typeface="Times New Roman"/>
              </a:rPr>
              <a:t>参加費</a:t>
            </a:r>
            <a:r>
              <a:rPr lang="ja-JP" altLang="ja-JP" sz="1300" b="1" kern="0" dirty="0">
                <a:solidFill>
                  <a:srgbClr val="000000"/>
                </a:solidFill>
                <a:ea typeface="HG丸ｺﾞｼｯｸM-PRO"/>
                <a:cs typeface="Times New Roman"/>
              </a:rPr>
              <a:t>　</a:t>
            </a:r>
            <a:r>
              <a:rPr lang="ja-JP" altLang="ja-JP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無　　料</a:t>
            </a:r>
            <a:endParaRPr lang="ja-JP" altLang="ja-JP" sz="1300" kern="100" dirty="0">
              <a:ea typeface="ＭＳ 明朝"/>
              <a:cs typeface="Times New Roman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497845" y="7705278"/>
            <a:ext cx="4899688" cy="5544616"/>
          </a:xfrm>
          <a:prstGeom prst="roundRect">
            <a:avLst>
              <a:gd name="adj" fmla="val 8891"/>
            </a:avLst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105366" tIns="41483" rIns="105366" bIns="5268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0" lang="ja-JP" altLang="en-US" sz="2000" b="1" kern="0" spc="161" dirty="0">
                <a:solidFill>
                  <a:srgbClr val="000000"/>
                </a:solidFill>
                <a:latin typeface="Century"/>
                <a:ea typeface="HG丸ｺﾞｼｯｸM-PRO"/>
                <a:cs typeface="Times New Roman"/>
              </a:rPr>
              <a:t>開催場所：大阪府計量検定所</a:t>
            </a:r>
            <a:endParaRPr kumimoji="0" lang="en-US" altLang="ja-JP" sz="2000" b="1" kern="0" spc="161" dirty="0">
              <a:solidFill>
                <a:srgbClr val="000000"/>
              </a:solidFill>
              <a:latin typeface="Century"/>
              <a:ea typeface="HG丸ｺﾞｼｯｸM-PRO"/>
              <a:cs typeface="Times New Roman"/>
            </a:endParaRPr>
          </a:p>
          <a:p>
            <a:r>
              <a:rPr kumimoji="0" lang="ja-JP" altLang="en-US" sz="1400" b="1" kern="0" spc="161" dirty="0">
                <a:solidFill>
                  <a:srgbClr val="000000"/>
                </a:solidFill>
                <a:latin typeface="Century"/>
                <a:ea typeface="HG丸ｺﾞｼｯｸM-PRO"/>
                <a:cs typeface="Times New Roman"/>
              </a:rPr>
              <a:t>　　　　　　　</a:t>
            </a:r>
            <a:r>
              <a:rPr kumimoji="0" lang="en-US" altLang="ja-JP" sz="1400" b="1" kern="0" spc="161" dirty="0">
                <a:solidFill>
                  <a:srgbClr val="000000"/>
                </a:solidFill>
                <a:latin typeface="Century"/>
                <a:ea typeface="HG丸ｺﾞｼｯｸM-PRO"/>
                <a:cs typeface="Times New Roman"/>
              </a:rPr>
              <a:t>※</a:t>
            </a:r>
            <a:r>
              <a:rPr kumimoji="0" lang="ja-JP" altLang="en-US" sz="1400" b="1" kern="0" spc="161" dirty="0">
                <a:solidFill>
                  <a:srgbClr val="000000"/>
                </a:solidFill>
                <a:latin typeface="Century"/>
                <a:ea typeface="HG丸ｺﾞｼｯｸM-PRO"/>
                <a:cs typeface="Times New Roman"/>
              </a:rPr>
              <a:t>公共交通機関をご利用ください</a:t>
            </a:r>
            <a:endParaRPr kumimoji="0" lang="en-US" altLang="ja-JP" sz="1400" kern="100" dirty="0">
              <a:solidFill>
                <a:srgbClr val="000000"/>
              </a:solidFill>
              <a:latin typeface="Century"/>
              <a:ea typeface="HG丸ｺﾞｼｯｸM-PRO"/>
              <a:cs typeface="Times New Roman"/>
            </a:endParaRPr>
          </a:p>
          <a:p>
            <a:pPr algn="just"/>
            <a:endParaRPr kumimoji="0" lang="ja-JP" altLang="en-US" sz="1700" kern="100" dirty="0">
              <a:solidFill>
                <a:sysClr val="window" lastClr="FFFFFF"/>
              </a:solidFill>
              <a:latin typeface="Century"/>
              <a:ea typeface="ＭＳ 明朝"/>
              <a:cs typeface="Times New Roman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306140" y="7705278"/>
            <a:ext cx="5088061" cy="7201247"/>
          </a:xfrm>
          <a:prstGeom prst="roundRect">
            <a:avLst>
              <a:gd name="adj" fmla="val 11080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47513" tIns="41483" rIns="147513" bIns="7375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ja-JP" sz="2000" b="1" kern="0" spc="161" dirty="0">
                <a:solidFill>
                  <a:srgbClr val="000000"/>
                </a:solidFill>
                <a:ea typeface="HG丸ｺﾞｼｯｸM-PRO"/>
                <a:cs typeface="Times New Roman"/>
              </a:rPr>
              <a:t>参加方法</a:t>
            </a:r>
            <a:endParaRPr lang="en-US" altLang="ja-JP" sz="2000" kern="100" dirty="0">
              <a:solidFill>
                <a:srgbClr val="000000"/>
              </a:solidFill>
              <a:ea typeface="HG丸ｺﾞｼｯｸM-PRO"/>
              <a:cs typeface="Times New Roman"/>
            </a:endParaRPr>
          </a:p>
          <a:p>
            <a:pPr>
              <a:spcBef>
                <a:spcPts val="600"/>
              </a:spcBef>
            </a:pPr>
            <a:endParaRPr lang="en-US" altLang="ja-JP" sz="1300" b="1" kern="100" dirty="0">
              <a:solidFill>
                <a:srgbClr val="000000"/>
              </a:solidFill>
              <a:ea typeface="HG丸ｺﾞｼｯｸM-PRO"/>
              <a:cs typeface="Times New Roman"/>
            </a:endParaRPr>
          </a:p>
          <a:p>
            <a:pPr>
              <a:spcBef>
                <a:spcPts val="600"/>
              </a:spcBef>
            </a:pPr>
            <a:r>
              <a:rPr lang="en-US" altLang="ja-JP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【</a:t>
            </a:r>
            <a:r>
              <a:rPr lang="ja-JP" altLang="en-US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大阪府行政オンラインシステム</a:t>
            </a:r>
            <a:r>
              <a:rPr lang="en-US" altLang="ja-JP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】</a:t>
            </a:r>
          </a:p>
          <a:p>
            <a:pPr>
              <a:spcBef>
                <a:spcPts val="600"/>
              </a:spcBef>
            </a:pPr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　　右記二次元バーコードより</a:t>
            </a:r>
            <a:endParaRPr lang="en-US" altLang="ja-JP" sz="1300" kern="100" dirty="0">
              <a:solidFill>
                <a:srgbClr val="000000"/>
              </a:solidFill>
              <a:ea typeface="HG丸ｺﾞｼｯｸM-PRO"/>
              <a:cs typeface="Times New Roman"/>
            </a:endParaRPr>
          </a:p>
          <a:p>
            <a:pPr>
              <a:spcBef>
                <a:spcPts val="600"/>
              </a:spcBef>
            </a:pPr>
            <a:r>
              <a:rPr lang="ja-JP" altLang="en-US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　　</a:t>
            </a:r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お申し込みください。</a:t>
            </a:r>
            <a:endParaRPr lang="en-US" altLang="ja-JP" sz="1300" b="1" kern="100" dirty="0">
              <a:solidFill>
                <a:srgbClr val="000000"/>
              </a:solidFill>
              <a:ea typeface="HG丸ｺﾞｼｯｸM-PRO"/>
              <a:cs typeface="Times New Roman"/>
            </a:endParaRPr>
          </a:p>
          <a:p>
            <a:pPr>
              <a:spcBef>
                <a:spcPts val="600"/>
              </a:spcBef>
            </a:pPr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　　</a:t>
            </a:r>
            <a:r>
              <a:rPr lang="ja-JP" altLang="ja-JP" sz="1300" b="1" u="sng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【</a:t>
            </a:r>
            <a:r>
              <a:rPr lang="ja-JP" altLang="en-US" sz="1300" b="1" u="sng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６</a:t>
            </a:r>
            <a:r>
              <a:rPr lang="ja-JP" altLang="ja-JP" sz="1300" b="1" u="sng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月</a:t>
            </a:r>
            <a:r>
              <a:rPr lang="ja-JP" altLang="en-US" sz="1300" b="1" u="sng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３０</a:t>
            </a:r>
            <a:r>
              <a:rPr lang="ja-JP" altLang="ja-JP" sz="1300" b="1" u="sng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日</a:t>
            </a:r>
            <a:r>
              <a:rPr lang="ja-JP" altLang="ja-JP" sz="1300" b="1" u="sng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（</a:t>
            </a:r>
            <a:r>
              <a:rPr lang="ja-JP" altLang="en-US" sz="1300" b="1" u="sng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月</a:t>
            </a:r>
            <a:r>
              <a:rPr lang="ja-JP" altLang="ja-JP" sz="1300" b="1" u="sng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）</a:t>
            </a:r>
            <a:r>
              <a:rPr lang="ja-JP" altLang="en-US" sz="1300" b="1" u="sng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１７</a:t>
            </a:r>
            <a:r>
              <a:rPr lang="ja-JP" altLang="en-US" sz="1300" b="1" u="sng" kern="100" dirty="0">
                <a:solidFill>
                  <a:srgbClr val="000000"/>
                </a:solidFill>
                <a:latin typeface="HG丸ｺﾞｼｯｸM-PRO"/>
                <a:ea typeface="HG丸ｺﾞｼｯｸM-PRO"/>
                <a:cs typeface="Times New Roman"/>
              </a:rPr>
              <a:t>時</a:t>
            </a:r>
            <a:r>
              <a:rPr lang="ja-JP" altLang="en-US" sz="1300" b="1" u="sng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まで</a:t>
            </a:r>
            <a:r>
              <a:rPr lang="ja-JP" altLang="ja-JP" sz="1300" b="1" u="sng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】</a:t>
            </a:r>
            <a:endParaRPr lang="en-US" altLang="ja-JP" sz="1300" b="1" kern="100" dirty="0">
              <a:solidFill>
                <a:srgbClr val="000000"/>
              </a:solidFill>
              <a:ea typeface="HG丸ｺﾞｼｯｸM-PRO"/>
              <a:cs typeface="Times New Roman"/>
            </a:endParaRPr>
          </a:p>
          <a:p>
            <a:pPr>
              <a:spcBef>
                <a:spcPts val="600"/>
              </a:spcBef>
            </a:pPr>
            <a:endParaRPr lang="en-US" altLang="ja-JP" sz="1300" b="1" kern="100" dirty="0">
              <a:solidFill>
                <a:srgbClr val="000000"/>
              </a:solidFill>
              <a:ea typeface="HG丸ｺﾞｼｯｸM-PRO"/>
              <a:cs typeface="Times New Roman"/>
            </a:endParaRPr>
          </a:p>
          <a:p>
            <a:pPr>
              <a:spcBef>
                <a:spcPts val="600"/>
              </a:spcBef>
            </a:pPr>
            <a:r>
              <a:rPr lang="en-US" altLang="ja-JP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【</a:t>
            </a:r>
            <a:r>
              <a:rPr lang="ja-JP" altLang="en-US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往復はがき</a:t>
            </a:r>
            <a:r>
              <a:rPr lang="en-US" altLang="ja-JP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】</a:t>
            </a:r>
          </a:p>
          <a:p>
            <a:pPr>
              <a:spcBef>
                <a:spcPts val="600"/>
              </a:spcBef>
            </a:pPr>
            <a:r>
              <a:rPr lang="ja-JP" altLang="en-US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　　</a:t>
            </a:r>
            <a:r>
              <a:rPr lang="ja-JP" altLang="ja-JP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次の事項を記入の上、郵送してください。</a:t>
            </a:r>
            <a:endParaRPr lang="en-US" altLang="ja-JP" sz="1300" kern="100" dirty="0">
              <a:solidFill>
                <a:srgbClr val="000000"/>
              </a:solidFill>
              <a:ea typeface="HG丸ｺﾞｼｯｸM-PRO"/>
              <a:cs typeface="Times New Roman"/>
            </a:endParaRPr>
          </a:p>
          <a:p>
            <a:pPr>
              <a:spcBef>
                <a:spcPts val="600"/>
              </a:spcBef>
            </a:pPr>
            <a:r>
              <a:rPr lang="ja-JP" altLang="en-US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　　</a:t>
            </a:r>
            <a:r>
              <a:rPr lang="ja-JP" altLang="ja-JP" sz="1300" b="1" u="sng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【</a:t>
            </a:r>
            <a:r>
              <a:rPr lang="ja-JP" altLang="en-US" sz="1300" b="1" u="sng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６</a:t>
            </a:r>
            <a:r>
              <a:rPr lang="ja-JP" altLang="ja-JP" sz="1300" b="1" u="sng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月</a:t>
            </a:r>
            <a:r>
              <a:rPr lang="ja-JP" altLang="en-US" sz="1300" b="1" u="sng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３０</a:t>
            </a:r>
            <a:r>
              <a:rPr lang="ja-JP" altLang="ja-JP" sz="1300" b="1" u="sng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日</a:t>
            </a:r>
            <a:r>
              <a:rPr lang="ja-JP" altLang="ja-JP" sz="1300" b="1" u="sng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（</a:t>
            </a:r>
            <a:r>
              <a:rPr lang="ja-JP" altLang="en-US" sz="1300" b="1" u="sng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月</a:t>
            </a:r>
            <a:r>
              <a:rPr lang="ja-JP" altLang="ja-JP" sz="1300" b="1" u="sng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）必着】</a:t>
            </a:r>
            <a:endParaRPr lang="en-US" altLang="ja-JP" sz="1300" b="1" kern="100" dirty="0">
              <a:solidFill>
                <a:srgbClr val="000000"/>
              </a:solidFill>
              <a:ea typeface="HG丸ｺﾞｼｯｸM-PRO"/>
              <a:cs typeface="Times New Roman"/>
            </a:endParaRPr>
          </a:p>
          <a:p>
            <a:pPr>
              <a:spcBef>
                <a:spcPts val="600"/>
              </a:spcBef>
            </a:pPr>
            <a:r>
              <a:rPr lang="ja-JP" altLang="en-US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・往信用はがき　　</a:t>
            </a:r>
            <a:endParaRPr lang="ja-JP" altLang="en-US" sz="1300" kern="100" dirty="0">
              <a:ea typeface="ＭＳ 明朝"/>
              <a:cs typeface="Times New Roman"/>
            </a:endParaRPr>
          </a:p>
          <a:p>
            <a:pPr marL="553173" indent="-258660">
              <a:buFont typeface="+mj-ea"/>
              <a:buAutoNum type="circleNumDbPlain"/>
            </a:pPr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保護者の住所・氏名（フリガナ）</a:t>
            </a:r>
            <a:endParaRPr lang="ja-JP" altLang="en-US" sz="1300" kern="100" dirty="0">
              <a:ea typeface="ＭＳ 明朝"/>
              <a:cs typeface="Times New Roman"/>
            </a:endParaRPr>
          </a:p>
          <a:p>
            <a:pPr marL="553173" indent="-258660">
              <a:buFont typeface="+mj-ea"/>
              <a:buAutoNum type="circleNumDbPlain"/>
            </a:pPr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児童の氏名（フリガナ）・学校名・学年・生年月日</a:t>
            </a:r>
            <a:endParaRPr lang="ja-JP" altLang="en-US" sz="1300" kern="100" dirty="0">
              <a:ea typeface="ＭＳ 明朝"/>
              <a:cs typeface="Times New Roman"/>
            </a:endParaRPr>
          </a:p>
          <a:p>
            <a:pPr marL="553173" indent="-258660">
              <a:buFont typeface="+mj-ea"/>
              <a:buAutoNum type="circleNumDbPlain"/>
            </a:pPr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電話番号（日中に連絡のつく電話番号）</a:t>
            </a:r>
            <a:endParaRPr lang="ja-JP" altLang="en-US" sz="1300" kern="100" dirty="0">
              <a:ea typeface="ＭＳ 明朝"/>
              <a:cs typeface="Times New Roman"/>
            </a:endParaRPr>
          </a:p>
          <a:p>
            <a:pPr marL="553173" indent="-258660">
              <a:buFont typeface="+mj-ea"/>
              <a:buAutoNum type="circleNumDbPlain"/>
            </a:pPr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参加希望日及び時間（「開催日時」から選んで、記入してください。）</a:t>
            </a:r>
            <a:endParaRPr lang="ja-JP" altLang="en-US" sz="1300" kern="100" dirty="0">
              <a:ea typeface="ＭＳ 明朝"/>
              <a:cs typeface="Times New Roman"/>
            </a:endParaRPr>
          </a:p>
          <a:p>
            <a:pPr marL="553173" indent="-258660">
              <a:buFont typeface="+mj-ea"/>
              <a:buAutoNum type="circleNumDbPlain"/>
            </a:pPr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その他（参加にあたって配慮すべき事項があればご記入ください。）</a:t>
            </a:r>
            <a:endParaRPr lang="ja-JP" altLang="en-US" sz="1300" kern="100" dirty="0">
              <a:ea typeface="ＭＳ 明朝"/>
              <a:cs typeface="Times New Roman"/>
            </a:endParaRPr>
          </a:p>
          <a:p>
            <a:r>
              <a:rPr lang="ja-JP" altLang="en-US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・返信用はがき</a:t>
            </a:r>
            <a:endParaRPr lang="ja-JP" altLang="en-US" sz="1300" kern="100" dirty="0">
              <a:ea typeface="ＭＳ 明朝"/>
              <a:cs typeface="Times New Roman"/>
            </a:endParaRPr>
          </a:p>
          <a:p>
            <a:pPr marL="294513" algn="just">
              <a:buClr>
                <a:srgbClr val="000000"/>
              </a:buClr>
              <a:buSzPts val="1000"/>
            </a:pPr>
            <a:r>
              <a:rPr lang="ja-JP" altLang="en-US" sz="1300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宛名面に、参加される保護者の方の氏名及び住所</a:t>
            </a:r>
            <a:endParaRPr lang="ja-JP" altLang="en-US" sz="1300" kern="100" dirty="0">
              <a:solidFill>
                <a:schemeClr val="tx1"/>
              </a:solidFill>
              <a:ea typeface="ＭＳ 明朝"/>
              <a:cs typeface="Times New Roman"/>
            </a:endParaRPr>
          </a:p>
          <a:p>
            <a:pPr>
              <a:spcBef>
                <a:spcPts val="600"/>
              </a:spcBef>
            </a:pPr>
            <a:r>
              <a:rPr lang="ja-JP" altLang="en-US" sz="1300" b="1" kern="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・</a:t>
            </a:r>
            <a:r>
              <a:rPr lang="ja-JP" altLang="ja-JP" sz="13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郵送先</a:t>
            </a:r>
            <a:r>
              <a:rPr lang="en-US" altLang="ja-JP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endParaRPr lang="ja-JP" altLang="ja-JP" sz="13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08537"/>
            <a:r>
              <a:rPr lang="ja-JP" altLang="ja-JP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〒</a:t>
            </a:r>
            <a:r>
              <a:rPr lang="en-US" altLang="ja-JP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574-0055</a:t>
            </a:r>
            <a:endParaRPr lang="ja-JP" altLang="ja-JP" sz="13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08537"/>
            <a:r>
              <a:rPr lang="ja-JP" altLang="ja-JP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大東市新田本町</a:t>
            </a:r>
            <a:r>
              <a:rPr lang="en-US" altLang="ja-JP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ja-JP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番</a:t>
            </a:r>
            <a:r>
              <a:rPr lang="en-US" altLang="ja-JP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37</a:t>
            </a:r>
            <a:r>
              <a:rPr lang="ja-JP" altLang="ja-JP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号（大阪府計量検定所内）</a:t>
            </a:r>
          </a:p>
          <a:p>
            <a:pPr marL="208537"/>
            <a:r>
              <a:rPr lang="ja-JP" altLang="ja-JP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大阪府計量協会「夏休み親子計量教室」係</a:t>
            </a:r>
            <a:endParaRPr lang="en-US" altLang="ja-JP" sz="13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08537"/>
            <a:endParaRPr lang="ja-JP" altLang="en-US" sz="1300" kern="100" dirty="0">
              <a:ea typeface="ＭＳ 明朝"/>
              <a:cs typeface="Times New Roman"/>
            </a:endParaRPr>
          </a:p>
          <a:p>
            <a:r>
              <a:rPr lang="en-US" altLang="ja-JP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【</a:t>
            </a:r>
            <a:r>
              <a:rPr lang="ja-JP" altLang="en-US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結果通知</a:t>
            </a:r>
            <a:r>
              <a:rPr lang="en-US" altLang="ja-JP" sz="1300" b="1" kern="100" dirty="0">
                <a:solidFill>
                  <a:srgbClr val="000000"/>
                </a:solidFill>
                <a:ea typeface="HG丸ｺﾞｼｯｸM-PRO"/>
                <a:cs typeface="Times New Roman"/>
              </a:rPr>
              <a:t>】</a:t>
            </a:r>
            <a:endParaRPr lang="en-US" altLang="ja-JP" sz="1300" b="1" kern="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208537"/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応募多数の場合は抽選により参加者を決定します。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08537"/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抽選の結果については</a:t>
            </a:r>
            <a:r>
              <a:rPr lang="ja-JP" altLang="ja-JP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ja-JP" altLang="en-US" sz="1200" u="sng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</a:t>
            </a:r>
            <a:r>
              <a:rPr lang="ja-JP" altLang="ja-JP" sz="1200" u="sng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ja-JP" altLang="en-US" sz="1200" u="sng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</a:t>
            </a:r>
            <a:r>
              <a:rPr lang="ja-JP" altLang="ja-JP" sz="1200" u="sng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</a:t>
            </a:r>
            <a:r>
              <a:rPr lang="ja-JP" altLang="en-US" sz="1200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ja-JP" altLang="ja-JP" sz="1200" u="sng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までに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メールまたは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返信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用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はがきにてお知らせいたします。</a:t>
            </a:r>
            <a:endParaRPr lang="ja-JP" altLang="en-US" sz="1200" kern="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625672" y="13394525"/>
            <a:ext cx="4625546" cy="1512000"/>
          </a:xfrm>
          <a:prstGeom prst="rect">
            <a:avLst/>
          </a:prstGeom>
          <a:noFill/>
          <a:ln w="381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7513" tIns="41483" rIns="147513" bIns="73756" spcCol="0"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主催 大阪府計量検定所・一般社団法人大阪府計量協会</a:t>
            </a:r>
            <a:endParaRPr lang="en-US" altLang="ja-JP" sz="14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541338">
              <a:spcBef>
                <a:spcPts val="691"/>
              </a:spcBef>
            </a:pP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問合せ先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 marL="712788"/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大阪府計量協会「夏休み親子計量教室」係</a:t>
            </a:r>
          </a:p>
          <a:p>
            <a:pPr marL="712788"/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電話番号：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072-874-9115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712788"/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（受付時間：平日 朝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時～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時、昼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時～４時）</a:t>
            </a:r>
          </a:p>
          <a:p>
            <a:pPr marL="712788"/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おかけ間違えの無いよう、ご注意ください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0" y="216000"/>
            <a:ext cx="1566340" cy="442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6982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689</Words>
  <Application>Microsoft Office PowerPoint</Application>
  <PresentationFormat>ユーザー設定</PresentationFormat>
  <Paragraphs>55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HGP創英角ﾎﾟｯﾌﾟ体</vt:lpstr>
      <vt:lpstr>HG丸ｺﾞｼｯｸM-PRO</vt:lpstr>
      <vt:lpstr>Arial</vt:lpstr>
      <vt:lpstr>Calibri</vt:lpstr>
      <vt:lpstr>Century</vt:lpstr>
      <vt:lpstr>Office ​​テーマ</vt:lpstr>
      <vt:lpstr>夏休み親子計量教室</vt:lpstr>
    </vt:vector>
  </TitlesOfParts>
  <Company>総務部IT推進課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「夏休み親子計量教室」に参加しませんか！</dc:title>
  <dc:creator>田邊　徹</dc:creator>
  <cp:lastModifiedBy>加藤　佐和子</cp:lastModifiedBy>
  <cp:revision>61</cp:revision>
  <cp:lastPrinted>2025-04-14T05:14:35Z</cp:lastPrinted>
  <dcterms:created xsi:type="dcterms:W3CDTF">2018-05-18T02:30:34Z</dcterms:created>
  <dcterms:modified xsi:type="dcterms:W3CDTF">2025-05-14T00:07:59Z</dcterms:modified>
</cp:coreProperties>
</file>